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8" r:id="rId3"/>
    <p:sldId id="284" r:id="rId4"/>
    <p:sldId id="260" r:id="rId5"/>
    <p:sldId id="261" r:id="rId6"/>
    <p:sldId id="291" r:id="rId7"/>
    <p:sldId id="294" r:id="rId8"/>
    <p:sldId id="297" r:id="rId9"/>
    <p:sldId id="263" r:id="rId10"/>
    <p:sldId id="299" r:id="rId11"/>
    <p:sldId id="292" r:id="rId12"/>
    <p:sldId id="295" r:id="rId13"/>
    <p:sldId id="293" r:id="rId14"/>
    <p:sldId id="286" r:id="rId15"/>
    <p:sldId id="300" r:id="rId16"/>
    <p:sldId id="296" r:id="rId17"/>
    <p:sldId id="287" r:id="rId18"/>
    <p:sldId id="288" r:id="rId19"/>
    <p:sldId id="298" r:id="rId20"/>
    <p:sldId id="289" r:id="rId21"/>
    <p:sldId id="29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4" pos="1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4D76"/>
    <a:srgbClr val="44546A"/>
    <a:srgbClr val="6631AD"/>
    <a:srgbClr val="2E3CA4"/>
    <a:srgbClr val="3271B6"/>
    <a:srgbClr val="32A0B6"/>
    <a:srgbClr val="2BB6BD"/>
    <a:srgbClr val="45B190"/>
    <a:srgbClr val="98C450"/>
    <a:srgbClr val="6DBD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68" autoAdjust="0"/>
    <p:restoredTop sz="93837" autoAdjust="0"/>
  </p:normalViewPr>
  <p:slideViewPr>
    <p:cSldViewPr snapToGrid="0" showGuides="1">
      <p:cViewPr varScale="1">
        <p:scale>
          <a:sx n="86" d="100"/>
          <a:sy n="86" d="100"/>
        </p:scale>
        <p:origin x="605" y="72"/>
      </p:cViewPr>
      <p:guideLst>
        <p:guide orient="horz" pos="2183"/>
        <p:guide pos="189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B0AB1A-C38B-4BB3-9F71-36E9930A2AE5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095BD0-D280-4E18-83BC-6616909567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970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95BD0-D280-4E18-83BC-66169095674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37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095BD0-D280-4E18-83BC-6616909567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632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069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12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136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45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4411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170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46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423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8185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29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7423" userDrawn="1">
          <p15:clr>
            <a:srgbClr val="FBAE40"/>
          </p15:clr>
        </p15:guide>
        <p15:guide id="4" orient="horz" pos="459" userDrawn="1">
          <p15:clr>
            <a:srgbClr val="FBAE40"/>
          </p15:clr>
        </p15:guide>
        <p15:guide id="5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78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656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97A4B-6179-4EC5-BF0D-46DF4F19353B}" type="datetimeFigureOut">
              <a:rPr lang="zh-CN" altLang="en-US" smtClean="0"/>
              <a:t>2018/5/9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91390E-B596-4CC9-8977-D52EC4F359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0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19.jpe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47.106.11.84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 rot="18900000" flipH="1">
            <a:off x="1466318" y="-338005"/>
            <a:ext cx="1750716" cy="1750715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18900000" flipH="1">
            <a:off x="-275789" y="-280336"/>
            <a:ext cx="2301188" cy="2301184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18900000" flipH="1">
            <a:off x="514168" y="1313670"/>
            <a:ext cx="1962931" cy="196293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/>
          <p:cNvSpPr/>
          <p:nvPr/>
        </p:nvSpPr>
        <p:spPr>
          <a:xfrm rot="18900000" flipH="1">
            <a:off x="1399622" y="1285248"/>
            <a:ext cx="1474388" cy="147438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-392637" y="1742929"/>
            <a:ext cx="944998" cy="944998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8900000" flipH="1">
            <a:off x="-660002" y="2643715"/>
            <a:ext cx="2288802" cy="228879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18900000" flipH="1">
            <a:off x="1676057" y="2915468"/>
            <a:ext cx="965670" cy="965666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8900000" flipH="1">
            <a:off x="1290410" y="3754450"/>
            <a:ext cx="1962931" cy="196293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 rot="18900000" flipH="1">
            <a:off x="-300841" y="4428325"/>
            <a:ext cx="1750716" cy="1750715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 rot="18900000" flipH="1">
            <a:off x="866137" y="5554075"/>
            <a:ext cx="1474388" cy="147438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 rot="18900000" flipH="1">
            <a:off x="-281792" y="5808433"/>
            <a:ext cx="965670" cy="965666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62002" y="2006480"/>
            <a:ext cx="8494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基于互联网</a:t>
            </a:r>
            <a:r>
              <a:rPr lang="en-US" altLang="zh-CN" sz="5400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+</a:t>
            </a:r>
            <a:r>
              <a:rPr lang="zh-CN" altLang="en-US" sz="5400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的电子宠物式</a:t>
            </a:r>
            <a:r>
              <a:rPr lang="zh-CN" altLang="en-US" sz="5400" b="1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成长相册记录系统</a:t>
            </a:r>
            <a:r>
              <a:rPr lang="zh-CN" altLang="en-US" sz="5400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研发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331610" y="5682053"/>
            <a:ext cx="278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汇报人：王仕豪小组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830704" y="5989056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2018.5.9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 rot="18900000" flipH="1">
            <a:off x="556414" y="6255536"/>
            <a:ext cx="944998" cy="944998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H="1">
            <a:off x="-398766" y="5691461"/>
            <a:ext cx="1199616" cy="1199612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5D8D327-8FC1-4068-A6B4-BC0833373DBC}"/>
              </a:ext>
            </a:extLst>
          </p:cNvPr>
          <p:cNvSpPr txBox="1"/>
          <p:nvPr/>
        </p:nvSpPr>
        <p:spPr>
          <a:xfrm>
            <a:off x="9122448" y="5359124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指导老师：郭亚</a:t>
            </a:r>
          </a:p>
        </p:txBody>
      </p:sp>
    </p:spTree>
    <p:extLst>
      <p:ext uri="{BB962C8B-B14F-4D97-AF65-F5344CB8AC3E}">
        <p14:creationId xmlns:p14="http://schemas.microsoft.com/office/powerpoint/2010/main" val="4098552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成果展示</a:t>
              </a:r>
              <a:r>
                <a:rPr lang="en-US" altLang="zh-CN" sz="2400" dirty="0">
                  <a:latin typeface="+mj-ea"/>
                  <a:ea typeface="+mj-ea"/>
                </a:rPr>
                <a:t>—WEB</a:t>
              </a:r>
              <a:r>
                <a:rPr lang="zh-CN" altLang="en-US" sz="2400" dirty="0">
                  <a:latin typeface="+mj-ea"/>
                  <a:ea typeface="+mj-ea"/>
                </a:rPr>
                <a:t>网站以及服务器开发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AA243F6-EC69-4CD0-83B7-04FDF423988D}"/>
              </a:ext>
            </a:extLst>
          </p:cNvPr>
          <p:cNvSpPr txBox="1"/>
          <p:nvPr/>
        </p:nvSpPr>
        <p:spPr>
          <a:xfrm>
            <a:off x="1251752" y="928395"/>
            <a:ext cx="771397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图片处理算法：通过</a:t>
            </a:r>
            <a:r>
              <a:rPr lang="en-US" altLang="zh-CN" dirty="0"/>
              <a:t>java call shell</a:t>
            </a:r>
            <a:r>
              <a:rPr lang="zh-CN" altLang="en-US" dirty="0"/>
              <a:t>方式调用</a:t>
            </a:r>
            <a:r>
              <a:rPr lang="en-US" altLang="zh-CN" dirty="0"/>
              <a:t>python</a:t>
            </a:r>
            <a:r>
              <a:rPr lang="zh-CN" altLang="en-US" dirty="0"/>
              <a:t>脚本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图像分类</a:t>
            </a:r>
            <a:r>
              <a:rPr lang="en-US" altLang="zh-CN" b="1" dirty="0"/>
              <a:t>+</a:t>
            </a:r>
            <a:r>
              <a:rPr lang="zh-CN" altLang="en-US" b="1" dirty="0"/>
              <a:t>图像搜索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训练集：三类（人物、风景、考试）的图片集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numpy</a:t>
            </a:r>
            <a:r>
              <a:rPr lang="en-US" altLang="zh-CN" dirty="0"/>
              <a:t>. </a:t>
            </a:r>
            <a:r>
              <a:rPr lang="en-US" altLang="zh-CN" dirty="0" err="1"/>
              <a:t>linalg</a:t>
            </a:r>
            <a:r>
              <a:rPr lang="zh-CN" altLang="en-US" dirty="0"/>
              <a:t>库进行降维处理</a:t>
            </a:r>
            <a:r>
              <a:rPr lang="en-US" altLang="zh-CN" dirty="0"/>
              <a:t>PCA</a:t>
            </a:r>
            <a:r>
              <a:rPr lang="zh-CN" altLang="en-US" dirty="0"/>
              <a:t>主成分分析，提取主成分特征向量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/>
              <a:t>KNN</a:t>
            </a:r>
            <a:r>
              <a:rPr lang="zh-CN" altLang="en-US" dirty="0"/>
              <a:t>算法进行主成分匹配，匹配最多的类别为分类结果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0221063"/>
      </p:ext>
    </p:extLst>
  </p:cSld>
  <p:clrMapOvr>
    <a:masterClrMapping/>
  </p:clrMapOvr>
  <p:transition spd="med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213069" y="-120985"/>
            <a:ext cx="4619649" cy="936732"/>
            <a:chOff x="-213069" y="-120985"/>
            <a:chExt cx="4619649" cy="936732"/>
          </a:xfrm>
        </p:grpSpPr>
        <p:grpSp>
          <p:nvGrpSpPr>
            <p:cNvPr id="2" name="组合 1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矩形: 圆角 2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矩形: 圆角 3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: 圆角 4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836066" y="312959"/>
              <a:ext cx="357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032" name="Picture 8" descr="âäºæå¡âçå¾çæç´¢ç»æ">
            <a:extLst>
              <a:ext uri="{FF2B5EF4-FFF2-40B4-BE49-F238E27FC236}">
                <a16:creationId xmlns:a16="http://schemas.microsoft.com/office/drawing/2014/main" id="{AAEFD4E2-91C1-4205-A0B5-7B4EC733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41" y="213366"/>
            <a:ext cx="32194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2D12E52-D30D-43E6-B462-344E42D0A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69" y="3955017"/>
            <a:ext cx="1504087" cy="2095500"/>
          </a:xfrm>
          <a:prstGeom prst="rect">
            <a:avLst/>
          </a:prstGeom>
        </p:spPr>
      </p:pic>
      <p:pic>
        <p:nvPicPr>
          <p:cNvPr id="34" name="Picture 10" descr="âwebâçå¾çæç´¢ç»æ">
            <a:extLst>
              <a:ext uri="{FF2B5EF4-FFF2-40B4-BE49-F238E27FC236}">
                <a16:creationId xmlns:a16="http://schemas.microsoft.com/office/drawing/2014/main" id="{40679BBD-9386-47A1-AAB5-3A0998F5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07" y="426824"/>
            <a:ext cx="1850994" cy="185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箭头: 下 38">
            <a:extLst>
              <a:ext uri="{FF2B5EF4-FFF2-40B4-BE49-F238E27FC236}">
                <a16:creationId xmlns:a16="http://schemas.microsoft.com/office/drawing/2014/main" id="{47E7A15F-1305-4393-AA76-26FC77853CD8}"/>
              </a:ext>
            </a:extLst>
          </p:cNvPr>
          <p:cNvSpPr/>
          <p:nvPr/>
        </p:nvSpPr>
        <p:spPr>
          <a:xfrm rot="2556688">
            <a:off x="3384083" y="1653506"/>
            <a:ext cx="396981" cy="25962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E872419-55CA-4A2F-9E00-1FD7EB828E46}"/>
              </a:ext>
            </a:extLst>
          </p:cNvPr>
          <p:cNvSpPr txBox="1"/>
          <p:nvPr/>
        </p:nvSpPr>
        <p:spPr>
          <a:xfrm>
            <a:off x="1513327" y="35856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手机应用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8503BF2-D353-4AD9-99EE-914D15A12206}"/>
              </a:ext>
            </a:extLst>
          </p:cNvPr>
          <p:cNvGrpSpPr/>
          <p:nvPr/>
        </p:nvGrpSpPr>
        <p:grpSpPr>
          <a:xfrm>
            <a:off x="4439772" y="1744020"/>
            <a:ext cx="6634992" cy="4763881"/>
            <a:chOff x="4439772" y="1744020"/>
            <a:chExt cx="6634992" cy="4763881"/>
          </a:xfrm>
          <a:solidFill>
            <a:schemeClr val="accent1">
              <a:alpha val="0"/>
            </a:schemeClr>
          </a:solidFill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3846465-475F-4A33-A7EC-825C229A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4066" y="4076700"/>
              <a:ext cx="2440698" cy="2095500"/>
            </a:xfrm>
            <a:prstGeom prst="rect">
              <a:avLst/>
            </a:prstGeom>
            <a:grpFill/>
          </p:spPr>
        </p:pic>
        <p:pic>
          <p:nvPicPr>
            <p:cNvPr id="1038" name="Picture 14" descr="âwebâçå¾çæç´¢ç»æ">
              <a:extLst>
                <a:ext uri="{FF2B5EF4-FFF2-40B4-BE49-F238E27FC236}">
                  <a16:creationId xmlns:a16="http://schemas.microsoft.com/office/drawing/2014/main" id="{754E25FC-B089-477E-B443-D5B61458D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772" y="3650401"/>
              <a:ext cx="2857500" cy="2857500"/>
            </a:xfrm>
            <a:prstGeom prst="rect">
              <a:avLst/>
            </a:prstGeom>
            <a:grpFill/>
            <a:extLst/>
          </p:spPr>
        </p:pic>
        <p:sp>
          <p:nvSpPr>
            <p:cNvPr id="46" name="箭头: 下 45">
              <a:extLst>
                <a:ext uri="{FF2B5EF4-FFF2-40B4-BE49-F238E27FC236}">
                  <a16:creationId xmlns:a16="http://schemas.microsoft.com/office/drawing/2014/main" id="{6BB7F86F-4530-4818-B422-2A00433F9139}"/>
                </a:ext>
              </a:extLst>
            </p:cNvPr>
            <p:cNvSpPr/>
            <p:nvPr/>
          </p:nvSpPr>
          <p:spPr>
            <a:xfrm>
              <a:off x="5641045" y="2277818"/>
              <a:ext cx="454955" cy="1810675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E7CC872F-D7DA-42CA-BC73-D015A6F0C079}"/>
                </a:ext>
              </a:extLst>
            </p:cNvPr>
            <p:cNvSpPr/>
            <p:nvPr/>
          </p:nvSpPr>
          <p:spPr>
            <a:xfrm rot="19023979">
              <a:off x="8037035" y="1744020"/>
              <a:ext cx="396981" cy="2596236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0E2235-612C-4117-B73F-5FFEFA9DDE7C}"/>
                </a:ext>
              </a:extLst>
            </p:cNvPr>
            <p:cNvSpPr txBox="1"/>
            <p:nvPr/>
          </p:nvSpPr>
          <p:spPr>
            <a:xfrm>
              <a:off x="4860966" y="3585685"/>
              <a:ext cx="662361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WEB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DE903EC-EDC8-4A6D-9F83-4E8649F28406}"/>
                </a:ext>
              </a:extLst>
            </p:cNvPr>
            <p:cNvSpPr txBox="1"/>
            <p:nvPr/>
          </p:nvSpPr>
          <p:spPr>
            <a:xfrm>
              <a:off x="9500500" y="3478212"/>
              <a:ext cx="13388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嵌入式应用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624728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成果展示</a:t>
              </a:r>
              <a:r>
                <a:rPr lang="en-US" altLang="zh-CN" sz="2400" dirty="0">
                  <a:latin typeface="+mj-ea"/>
                  <a:ea typeface="+mj-ea"/>
                </a:rPr>
                <a:t>—android</a:t>
              </a:r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D7969F3-E77B-468C-B314-84A879C14DE6}"/>
              </a:ext>
            </a:extLst>
          </p:cNvPr>
          <p:cNvSpPr txBox="1"/>
          <p:nvPr/>
        </p:nvSpPr>
        <p:spPr>
          <a:xfrm>
            <a:off x="897884" y="1377728"/>
            <a:ext cx="45796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Android</a:t>
            </a:r>
            <a:r>
              <a:rPr lang="zh-CN" altLang="en-US" dirty="0"/>
              <a:t>主要功能：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登录</a:t>
            </a:r>
            <a:r>
              <a:rPr lang="en-US" altLang="zh-CN" dirty="0"/>
              <a:t>/</a:t>
            </a:r>
            <a:r>
              <a:rPr lang="zh-CN" altLang="en-US" dirty="0"/>
              <a:t>注册：通过</a:t>
            </a:r>
            <a:r>
              <a:rPr lang="en-US" altLang="zh-CN" dirty="0" err="1"/>
              <a:t>OkHttp</a:t>
            </a:r>
            <a:r>
              <a:rPr lang="zh-CN" altLang="en-US" dirty="0"/>
              <a:t>发送</a:t>
            </a:r>
            <a:r>
              <a:rPr lang="en-US" altLang="zh-CN" dirty="0"/>
              <a:t>POST</a:t>
            </a:r>
            <a:r>
              <a:rPr lang="zh-CN" altLang="en-US" dirty="0"/>
              <a:t>请求到</a:t>
            </a:r>
            <a:r>
              <a:rPr lang="en-US" altLang="zh-CN" dirty="0"/>
              <a:t>WEB</a:t>
            </a:r>
            <a:r>
              <a:rPr lang="zh-CN" altLang="en-US" dirty="0"/>
              <a:t>服务器端，服务器端返回响应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选择并上传图片：</a:t>
            </a:r>
            <a:r>
              <a:rPr lang="en-US" altLang="zh-CN" dirty="0"/>
              <a:t>Album</a:t>
            </a:r>
            <a:r>
              <a:rPr lang="zh-CN" altLang="en-US" dirty="0"/>
              <a:t>开源库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远程通信：使用</a:t>
            </a:r>
            <a:r>
              <a:rPr lang="en-US" altLang="zh-CN" dirty="0" err="1"/>
              <a:t>OkHttp</a:t>
            </a:r>
            <a:r>
              <a:rPr lang="zh-CN" altLang="en-US" dirty="0"/>
              <a:t>进行远程通信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展示图片：</a:t>
            </a:r>
            <a:r>
              <a:rPr lang="en-US" altLang="zh-CN" dirty="0" err="1"/>
              <a:t>CardView</a:t>
            </a:r>
            <a:r>
              <a:rPr lang="zh-CN" altLang="en-US" dirty="0"/>
              <a:t>布局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电子宠物互动功能：语料库关键词匹配</a:t>
            </a:r>
            <a:endParaRPr lang="en-US" altLang="zh-CN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7E09A94-D920-473B-A7C6-F9ED53FDE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045" y="1138934"/>
            <a:ext cx="1670071" cy="290231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FFBC9F-A1FB-4ABB-B941-1B118A72E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198" y="1201078"/>
            <a:ext cx="1751824" cy="31004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83D7E2D-B9EF-4CB6-8498-20D455C7B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8522" y="3178205"/>
            <a:ext cx="1779023" cy="310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08581"/>
      </p:ext>
    </p:extLst>
  </p:cSld>
  <p:clrMapOvr>
    <a:masterClrMapping/>
  </p:clrMapOvr>
  <p:transition spd="med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213069" y="-120985"/>
            <a:ext cx="4619649" cy="936732"/>
            <a:chOff x="-213069" y="-120985"/>
            <a:chExt cx="4619649" cy="936732"/>
          </a:xfrm>
        </p:grpSpPr>
        <p:grpSp>
          <p:nvGrpSpPr>
            <p:cNvPr id="2" name="组合 1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矩形: 圆角 2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矩形: 圆角 3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: 圆角 4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836066" y="312959"/>
              <a:ext cx="357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032" name="Picture 8" descr="âäºæå¡âçå¾çæç´¢ç»æ">
            <a:extLst>
              <a:ext uri="{FF2B5EF4-FFF2-40B4-BE49-F238E27FC236}">
                <a16:creationId xmlns:a16="http://schemas.microsoft.com/office/drawing/2014/main" id="{AAEFD4E2-91C1-4205-A0B5-7B4EC733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41" y="213366"/>
            <a:ext cx="32194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846465-475F-4A33-A7EC-825C229A3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066" y="4076700"/>
            <a:ext cx="2440698" cy="2095500"/>
          </a:xfrm>
          <a:prstGeom prst="rect">
            <a:avLst/>
          </a:prstGeom>
        </p:spPr>
      </p:pic>
      <p:pic>
        <p:nvPicPr>
          <p:cNvPr id="34" name="Picture 10" descr="âwebâçå¾çæç´¢ç»æ">
            <a:extLst>
              <a:ext uri="{FF2B5EF4-FFF2-40B4-BE49-F238E27FC236}">
                <a16:creationId xmlns:a16="http://schemas.microsoft.com/office/drawing/2014/main" id="{40679BBD-9386-47A1-AAB5-3A0998F5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07" y="426824"/>
            <a:ext cx="1850994" cy="185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箭头: 下 46">
            <a:extLst>
              <a:ext uri="{FF2B5EF4-FFF2-40B4-BE49-F238E27FC236}">
                <a16:creationId xmlns:a16="http://schemas.microsoft.com/office/drawing/2014/main" id="{E7CC872F-D7DA-42CA-BC73-D015A6F0C079}"/>
              </a:ext>
            </a:extLst>
          </p:cNvPr>
          <p:cNvSpPr/>
          <p:nvPr/>
        </p:nvSpPr>
        <p:spPr>
          <a:xfrm rot="19023979">
            <a:off x="8037035" y="1744020"/>
            <a:ext cx="396981" cy="25962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7921498-4CA4-41DE-BC54-7763A6DC4D91}"/>
              </a:ext>
            </a:extLst>
          </p:cNvPr>
          <p:cNvGrpSpPr/>
          <p:nvPr/>
        </p:nvGrpSpPr>
        <p:grpSpPr>
          <a:xfrm>
            <a:off x="1223769" y="1653506"/>
            <a:ext cx="6073503" cy="4854395"/>
            <a:chOff x="1223769" y="1653506"/>
            <a:chExt cx="6073503" cy="4854395"/>
          </a:xfrm>
          <a:blipFill dpi="0" rotWithShape="1">
            <a:blip r:embed="rId5">
              <a:alphaModFix amt="0"/>
            </a:blip>
            <a:srcRect/>
            <a:tile tx="0" ty="0" sx="100000" sy="100000" flip="none" algn="tl"/>
          </a:blipFill>
          <a:effectLst>
            <a:outerShdw blurRad="63500" sx="1000" sy="1000" algn="ctr" rotWithShape="0">
              <a:srgbClr val="000000"/>
            </a:outerShdw>
          </a:effectLst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2D12E52-D30D-43E6-B462-344E42D0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769" y="3955017"/>
              <a:ext cx="1504087" cy="2095500"/>
            </a:xfrm>
            <a:prstGeom prst="rect">
              <a:avLst/>
            </a:prstGeom>
            <a:grpFill/>
            <a:effectLst>
              <a:outerShdw sx="1000" sy="1000" algn="ctr" rotWithShape="0">
                <a:srgbClr val="000000"/>
              </a:outerShdw>
            </a:effectLst>
          </p:spPr>
        </p:pic>
        <p:pic>
          <p:nvPicPr>
            <p:cNvPr id="1038" name="Picture 14" descr="âwebâçå¾çæç´¢ç»æ">
              <a:extLst>
                <a:ext uri="{FF2B5EF4-FFF2-40B4-BE49-F238E27FC236}">
                  <a16:creationId xmlns:a16="http://schemas.microsoft.com/office/drawing/2014/main" id="{754E25FC-B089-477E-B443-D5B61458D0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9772" y="3650401"/>
              <a:ext cx="2857500" cy="2857500"/>
            </a:xfrm>
            <a:prstGeom prst="rect">
              <a:avLst/>
            </a:prstGeom>
            <a:grpFill/>
            <a:effectLst>
              <a:outerShdw sx="1000" sy="1000" algn="ctr" rotWithShape="0">
                <a:srgbClr val="000000"/>
              </a:outerShdw>
            </a:effectLst>
            <a:extLst/>
          </p:spPr>
        </p:pic>
        <p:sp>
          <p:nvSpPr>
            <p:cNvPr id="39" name="箭头: 下 38">
              <a:extLst>
                <a:ext uri="{FF2B5EF4-FFF2-40B4-BE49-F238E27FC236}">
                  <a16:creationId xmlns:a16="http://schemas.microsoft.com/office/drawing/2014/main" id="{47E7A15F-1305-4393-AA76-26FC77853CD8}"/>
                </a:ext>
              </a:extLst>
            </p:cNvPr>
            <p:cNvSpPr/>
            <p:nvPr/>
          </p:nvSpPr>
          <p:spPr>
            <a:xfrm rot="2556688">
              <a:off x="3384083" y="1653506"/>
              <a:ext cx="396981" cy="2596236"/>
            </a:xfrm>
            <a:prstGeom prst="downArrow">
              <a:avLst/>
            </a:prstGeom>
            <a:grpFill/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箭头: 下 45">
              <a:extLst>
                <a:ext uri="{FF2B5EF4-FFF2-40B4-BE49-F238E27FC236}">
                  <a16:creationId xmlns:a16="http://schemas.microsoft.com/office/drawing/2014/main" id="{6BB7F86F-4530-4818-B422-2A00433F9139}"/>
                </a:ext>
              </a:extLst>
            </p:cNvPr>
            <p:cNvSpPr/>
            <p:nvPr/>
          </p:nvSpPr>
          <p:spPr>
            <a:xfrm>
              <a:off x="5641045" y="2277818"/>
              <a:ext cx="454955" cy="1810675"/>
            </a:xfrm>
            <a:prstGeom prst="downArrow">
              <a:avLst/>
            </a:prstGeom>
            <a:grpFill/>
            <a:effectLst>
              <a:outerShdw sx="1000" sy="1000" algn="ctr" rotWithShape="0">
                <a:srgbClr val="000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580E2235-612C-4117-B73F-5FFEFA9DDE7C}"/>
                </a:ext>
              </a:extLst>
            </p:cNvPr>
            <p:cNvSpPr txBox="1"/>
            <p:nvPr/>
          </p:nvSpPr>
          <p:spPr>
            <a:xfrm>
              <a:off x="4860966" y="3585685"/>
              <a:ext cx="662361" cy="369332"/>
            </a:xfrm>
            <a:prstGeom prst="rect">
              <a:avLst/>
            </a:prstGeom>
            <a:grpFill/>
            <a:effectLst>
              <a:outerShdw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</a:rPr>
                <a:t>WEB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E872419-55CA-4A2F-9E00-1FD7EB828E46}"/>
                </a:ext>
              </a:extLst>
            </p:cNvPr>
            <p:cNvSpPr txBox="1"/>
            <p:nvPr/>
          </p:nvSpPr>
          <p:spPr>
            <a:xfrm>
              <a:off x="1513327" y="3585685"/>
              <a:ext cx="1107996" cy="369332"/>
            </a:xfrm>
            <a:prstGeom prst="rect">
              <a:avLst/>
            </a:prstGeom>
            <a:grpFill/>
            <a:effectLst>
              <a:outerShdw sx="1000" sy="1000" algn="ctr" rotWithShape="0">
                <a:srgbClr val="000000"/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手机应用</a:t>
              </a:r>
            </a:p>
          </p:txBody>
        </p:sp>
      </p:grpSp>
      <p:sp>
        <p:nvSpPr>
          <p:cNvPr id="52" name="文本框 51">
            <a:extLst>
              <a:ext uri="{FF2B5EF4-FFF2-40B4-BE49-F238E27FC236}">
                <a16:creationId xmlns:a16="http://schemas.microsoft.com/office/drawing/2014/main" id="{BDE903EC-EDC8-4A6D-9F83-4E8649F28406}"/>
              </a:ext>
            </a:extLst>
          </p:cNvPr>
          <p:cNvSpPr txBox="1"/>
          <p:nvPr/>
        </p:nvSpPr>
        <p:spPr>
          <a:xfrm>
            <a:off x="9500500" y="34782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嵌入式应用</a:t>
            </a:r>
          </a:p>
        </p:txBody>
      </p:sp>
    </p:spTree>
    <p:extLst>
      <p:ext uri="{BB962C8B-B14F-4D97-AF65-F5344CB8AC3E}">
        <p14:creationId xmlns:p14="http://schemas.microsoft.com/office/powerpoint/2010/main" val="989752679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成果展示</a:t>
              </a:r>
              <a:r>
                <a:rPr lang="en-US" altLang="zh-CN" sz="2400" dirty="0">
                  <a:latin typeface="+mj-ea"/>
                  <a:ea typeface="+mj-ea"/>
                </a:rPr>
                <a:t>—STM32</a:t>
              </a:r>
              <a:r>
                <a:rPr lang="zh-CN" altLang="en-US" sz="2400" dirty="0">
                  <a:latin typeface="+mj-ea"/>
                  <a:ea typeface="+mj-ea"/>
                </a:rPr>
                <a:t>嵌入式系统设计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C0CC1B8-8B32-4B2D-B78B-819ACD4BE310}"/>
              </a:ext>
            </a:extLst>
          </p:cNvPr>
          <p:cNvSpPr/>
          <p:nvPr/>
        </p:nvSpPr>
        <p:spPr>
          <a:xfrm>
            <a:off x="897884" y="2361460"/>
            <a:ext cx="1854194" cy="16690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STM32</a:t>
            </a:r>
            <a:r>
              <a:rPr lang="zh-CN" altLang="en-US" dirty="0"/>
              <a:t>芯片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FC402B-D11E-4696-9D0F-F29A36D3F0AE}"/>
              </a:ext>
            </a:extLst>
          </p:cNvPr>
          <p:cNvSpPr/>
          <p:nvPr/>
        </p:nvSpPr>
        <p:spPr>
          <a:xfrm>
            <a:off x="9128964" y="2361460"/>
            <a:ext cx="1854194" cy="16690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LCD</a:t>
            </a:r>
            <a:r>
              <a:rPr lang="zh-CN" altLang="en-US" dirty="0"/>
              <a:t>显示屏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0F48D4B-9AA7-4E00-882A-A434F74CE274}"/>
              </a:ext>
            </a:extLst>
          </p:cNvPr>
          <p:cNvSpPr/>
          <p:nvPr/>
        </p:nvSpPr>
        <p:spPr>
          <a:xfrm>
            <a:off x="6288110" y="2361460"/>
            <a:ext cx="1854194" cy="16690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内置</a:t>
            </a:r>
            <a:r>
              <a:rPr lang="en-US" altLang="zh-CN" dirty="0"/>
              <a:t>GRAM</a:t>
            </a:r>
            <a:r>
              <a:rPr lang="zh-CN" altLang="en-US" dirty="0"/>
              <a:t>显存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9C40626-065B-485C-A033-541B42959E16}"/>
              </a:ext>
            </a:extLst>
          </p:cNvPr>
          <p:cNvSpPr/>
          <p:nvPr/>
        </p:nvSpPr>
        <p:spPr>
          <a:xfrm>
            <a:off x="5965794" y="1926454"/>
            <a:ext cx="5328322" cy="3133816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F343350-AAE6-4D9A-B6CA-EE6BFE391426}"/>
              </a:ext>
            </a:extLst>
          </p:cNvPr>
          <p:cNvCxnSpPr/>
          <p:nvPr/>
        </p:nvCxnSpPr>
        <p:spPr>
          <a:xfrm>
            <a:off x="8142304" y="2991775"/>
            <a:ext cx="9866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146D2A5-2193-4118-B3F5-E069EAF48810}"/>
              </a:ext>
            </a:extLst>
          </p:cNvPr>
          <p:cNvSpPr txBox="1"/>
          <p:nvPr/>
        </p:nvSpPr>
        <p:spPr>
          <a:xfrm>
            <a:off x="8185836" y="30112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行，列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22BE17B-E64F-4B14-9923-C723A5308315}"/>
              </a:ext>
            </a:extLst>
          </p:cNvPr>
          <p:cNvSpPr/>
          <p:nvPr/>
        </p:nvSpPr>
        <p:spPr>
          <a:xfrm>
            <a:off x="897884" y="4923803"/>
            <a:ext cx="1854194" cy="166900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Fat32</a:t>
            </a:r>
            <a:r>
              <a:rPr lang="zh-CN" altLang="en-US" dirty="0"/>
              <a:t>格式</a:t>
            </a:r>
            <a:r>
              <a:rPr lang="en-US" altLang="zh-CN" dirty="0"/>
              <a:t>SD</a:t>
            </a:r>
            <a:r>
              <a:rPr lang="zh-CN" altLang="en-US" dirty="0"/>
              <a:t>卡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7E67939-44B5-4219-8B19-7439F254BB4F}"/>
              </a:ext>
            </a:extLst>
          </p:cNvPr>
          <p:cNvCxnSpPr>
            <a:stCxn id="9" idx="2"/>
            <a:endCxn id="19" idx="0"/>
          </p:cNvCxnSpPr>
          <p:nvPr/>
        </p:nvCxnSpPr>
        <p:spPr>
          <a:xfrm>
            <a:off x="1824981" y="4030462"/>
            <a:ext cx="0" cy="8933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31B42E7D-213A-4DE3-81CF-F99097D9587D}"/>
              </a:ext>
            </a:extLst>
          </p:cNvPr>
          <p:cNvSpPr txBox="1"/>
          <p:nvPr/>
        </p:nvSpPr>
        <p:spPr>
          <a:xfrm>
            <a:off x="355522" y="4332303"/>
            <a:ext cx="3273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 err="1"/>
              <a:t>FatFs</a:t>
            </a:r>
            <a:r>
              <a:rPr lang="zh-CN" altLang="en-US" dirty="0"/>
              <a:t>文件系统读取比特流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604360C-2E38-4460-BD8C-291F3394535E}"/>
              </a:ext>
            </a:extLst>
          </p:cNvPr>
          <p:cNvCxnSpPr/>
          <p:nvPr/>
        </p:nvCxnSpPr>
        <p:spPr>
          <a:xfrm>
            <a:off x="2752078" y="2725445"/>
            <a:ext cx="35360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EF20EE65-8F79-4980-A0D3-12DAA547F028}"/>
              </a:ext>
            </a:extLst>
          </p:cNvPr>
          <p:cNvSpPr txBox="1"/>
          <p:nvPr/>
        </p:nvSpPr>
        <p:spPr>
          <a:xfrm>
            <a:off x="2752078" y="1579947"/>
            <a:ext cx="35702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通过</a:t>
            </a:r>
            <a:r>
              <a:rPr lang="en-US" altLang="zh-CN" dirty="0"/>
              <a:t>STM32</a:t>
            </a:r>
            <a:r>
              <a:rPr lang="zh-CN" altLang="en-US" dirty="0"/>
              <a:t>的</a:t>
            </a:r>
            <a:r>
              <a:rPr lang="en-US" altLang="zh-CN" dirty="0"/>
              <a:t>FSMC</a:t>
            </a:r>
            <a:r>
              <a:rPr lang="zh-CN" altLang="en-US" dirty="0"/>
              <a:t>控制器功能，</a:t>
            </a:r>
            <a:endParaRPr lang="en-US" altLang="zh-CN" dirty="0"/>
          </a:p>
          <a:p>
            <a:r>
              <a:rPr lang="zh-CN" altLang="en-US" dirty="0"/>
              <a:t>模拟</a:t>
            </a:r>
            <a:r>
              <a:rPr lang="en-US" altLang="zh-CN" dirty="0"/>
              <a:t>8080</a:t>
            </a:r>
            <a:r>
              <a:rPr lang="zh-CN" altLang="en-US" dirty="0"/>
              <a:t>时序，</a:t>
            </a:r>
            <a:endParaRPr lang="en-US" altLang="zh-CN" dirty="0"/>
          </a:p>
          <a:p>
            <a:r>
              <a:rPr lang="zh-CN" altLang="en-US" dirty="0"/>
              <a:t>实现（控制位</a:t>
            </a:r>
            <a:r>
              <a:rPr lang="en-US" altLang="zh-CN" dirty="0"/>
              <a:t>+</a:t>
            </a:r>
            <a:r>
              <a:rPr lang="zh-CN" altLang="en-US" dirty="0"/>
              <a:t>数据位）</a:t>
            </a:r>
            <a:endParaRPr lang="en-US" altLang="zh-CN" dirty="0"/>
          </a:p>
          <a:p>
            <a:r>
              <a:rPr lang="zh-CN" altLang="en-US" dirty="0"/>
              <a:t>比特流的传输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A53F43A-097A-44E9-B713-C5641CFA9C87}"/>
              </a:ext>
            </a:extLst>
          </p:cNvPr>
          <p:cNvSpPr txBox="1"/>
          <p:nvPr/>
        </p:nvSpPr>
        <p:spPr>
          <a:xfrm>
            <a:off x="8095699" y="2622443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RGB</a:t>
            </a:r>
            <a:r>
              <a:rPr lang="zh-CN" altLang="en-US" dirty="0"/>
              <a:t>接口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0C5029B-F217-428E-A021-390E97ADA975}"/>
              </a:ext>
            </a:extLst>
          </p:cNvPr>
          <p:cNvSpPr txBox="1"/>
          <p:nvPr/>
        </p:nvSpPr>
        <p:spPr>
          <a:xfrm>
            <a:off x="7769987" y="4395555"/>
            <a:ext cx="160332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ILI9341</a:t>
            </a:r>
            <a:r>
              <a:rPr lang="zh-CN" altLang="en-US" dirty="0"/>
              <a:t>控制器</a:t>
            </a:r>
          </a:p>
        </p:txBody>
      </p:sp>
    </p:spTree>
    <p:extLst>
      <p:ext uri="{BB962C8B-B14F-4D97-AF65-F5344CB8AC3E}">
        <p14:creationId xmlns:p14="http://schemas.microsoft.com/office/powerpoint/2010/main" val="1432667719"/>
      </p:ext>
    </p:extLst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CAD2C1-7E1E-464B-90BC-E5005B96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478" y="928395"/>
            <a:ext cx="4851256" cy="468464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9C15E902-23E6-4014-B112-82A9244DC47F}"/>
              </a:ext>
            </a:extLst>
          </p:cNvPr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F99376F-D829-482A-A268-E54AAD992E1B}"/>
                </a:ext>
              </a:extLst>
            </p:cNvPr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80F5B9C6-DC5E-49B7-939A-99393D6A330E}"/>
                  </a:ext>
                </a:extLst>
              </p:cNvPr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70065E76-5370-44F6-B039-5D8094F2FA8C}"/>
                  </a:ext>
                </a:extLst>
              </p:cNvPr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>
                <a:extLst>
                  <a:ext uri="{FF2B5EF4-FFF2-40B4-BE49-F238E27FC236}">
                    <a16:creationId xmlns:a16="http://schemas.microsoft.com/office/drawing/2014/main" id="{3BC99188-0A74-480B-9E39-06BE75E0D785}"/>
                  </a:ext>
                </a:extLst>
              </p:cNvPr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F12E889B-A6B4-4AEF-BA4D-EF07202F5123}"/>
                  </a:ext>
                </a:extLst>
              </p:cNvPr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2BA05569-276D-48F4-8221-5CBA3EEF2827}"/>
                </a:ext>
              </a:extLst>
            </p:cNvPr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成果展示</a:t>
              </a:r>
              <a:r>
                <a:rPr lang="en-US" altLang="zh-CN" sz="2400" dirty="0">
                  <a:latin typeface="+mj-ea"/>
                  <a:ea typeface="+mj-ea"/>
                </a:rPr>
                <a:t>—STM32</a:t>
              </a:r>
              <a:r>
                <a:rPr lang="zh-CN" altLang="en-US" sz="2400" dirty="0">
                  <a:latin typeface="+mj-ea"/>
                  <a:ea typeface="+mj-ea"/>
                </a:rPr>
                <a:t>嵌入式系统设计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EBF93A0-F894-4087-9480-34A7CCFC43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841" y="2490865"/>
            <a:ext cx="4031329" cy="108975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AEA1E18-807E-4FEF-9F9B-7F87AB55B02B}"/>
              </a:ext>
            </a:extLst>
          </p:cNvPr>
          <p:cNvSpPr txBox="1"/>
          <p:nvPr/>
        </p:nvSpPr>
        <p:spPr>
          <a:xfrm>
            <a:off x="2272683" y="1535837"/>
            <a:ext cx="1786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FSMC</a:t>
            </a:r>
            <a:r>
              <a:rPr lang="zh-CN" altLang="en-US" dirty="0"/>
              <a:t>模拟</a:t>
            </a:r>
            <a:r>
              <a:rPr lang="en-US" altLang="zh-CN" dirty="0"/>
              <a:t>8080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7067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成果展示</a:t>
              </a:r>
              <a:r>
                <a:rPr lang="en-US" altLang="zh-CN" sz="2400" dirty="0">
                  <a:latin typeface="+mj-ea"/>
                  <a:ea typeface="+mj-ea"/>
                </a:rPr>
                <a:t>—STM32</a:t>
              </a:r>
              <a:r>
                <a:rPr lang="zh-CN" altLang="en-US" sz="2400" dirty="0">
                  <a:latin typeface="+mj-ea"/>
                  <a:ea typeface="+mj-ea"/>
                </a:rPr>
                <a:t>嵌入式系统设计</a:t>
              </a: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A20A67B0-A05A-4095-A0CE-A566AD4E9A8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32" y="1651246"/>
            <a:ext cx="4082642" cy="4487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19F9F1A-2A42-4DFC-96C8-4BCDB6F9378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10" y="1651246"/>
            <a:ext cx="4035058" cy="46189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9674795"/>
      </p:ext>
    </p:extLst>
  </p:cSld>
  <p:clrMapOvr>
    <a:masterClrMapping/>
  </p:clrMapOvr>
  <p:transition spd="med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图纸设计</a:t>
              </a:r>
              <a:r>
                <a:rPr lang="en-US" altLang="zh-CN" sz="2400" dirty="0">
                  <a:latin typeface="+mj-ea"/>
                  <a:ea typeface="+mj-ea"/>
                </a:rPr>
                <a:t>—PCB</a:t>
              </a:r>
              <a:r>
                <a:rPr lang="zh-CN" altLang="en-US" sz="2400" dirty="0">
                  <a:latin typeface="+mj-ea"/>
                  <a:ea typeface="+mj-ea"/>
                </a:rPr>
                <a:t>设计</a:t>
              </a: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C7E9C51-4776-4F48-8347-18198612A3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75529" y="3754248"/>
            <a:ext cx="3651654" cy="240087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CD149AD-A1C8-4964-B392-246F394CB67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78267" y="975106"/>
            <a:ext cx="4053708" cy="24538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ADB878E-AC04-4333-B5FA-6BE025B0348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78267" y="3754248"/>
            <a:ext cx="3735027" cy="24538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91A169-6950-4CA4-A1E4-609D264CFD3D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860025" y="998075"/>
            <a:ext cx="4167158" cy="252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163883"/>
      </p:ext>
    </p:extLst>
  </p:cSld>
  <p:clrMapOvr>
    <a:masterClrMapping/>
  </p:clrMapOvr>
  <p:transition spd="med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图纸设计</a:t>
              </a:r>
              <a:r>
                <a:rPr lang="en-US" altLang="zh-CN" sz="2400" dirty="0">
                  <a:latin typeface="+mj-ea"/>
                  <a:ea typeface="+mj-ea"/>
                </a:rPr>
                <a:t>—</a:t>
              </a:r>
              <a:r>
                <a:rPr lang="zh-CN" altLang="en-US" sz="2400" dirty="0">
                  <a:latin typeface="+mj-ea"/>
                  <a:ea typeface="+mj-ea"/>
                </a:rPr>
                <a:t>外形设计</a:t>
              </a: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1F4E00E-1634-408C-BE89-B6775003A4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55522" y="1689686"/>
            <a:ext cx="5274310" cy="30924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124A634-B7B1-4BB7-B044-D2B24ED8050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5264" y="1689686"/>
            <a:ext cx="5274310" cy="30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346392"/>
      </p:ext>
    </p:extLst>
  </p:cSld>
  <p:clrMapOvr>
    <a:masterClrMapping/>
  </p:clrMapOvr>
  <p:transition spd="med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论文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9EF8094-D714-4231-971B-1E75A3A15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974" y="361684"/>
            <a:ext cx="4298052" cy="6134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150515"/>
      </p:ext>
    </p:extLst>
  </p:cSld>
  <p:clrMapOvr>
    <a:masterClrMapping/>
  </p:clrMapOvr>
  <p:transition spd="med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 rot="18900000" flipH="1">
            <a:off x="1466318" y="-338005"/>
            <a:ext cx="1750716" cy="1750715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18900000" flipH="1">
            <a:off x="-275789" y="-280336"/>
            <a:ext cx="2301188" cy="2301184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18900000" flipH="1">
            <a:off x="514168" y="1313670"/>
            <a:ext cx="1962931" cy="196293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/>
          <p:cNvSpPr/>
          <p:nvPr/>
        </p:nvSpPr>
        <p:spPr>
          <a:xfrm rot="18900000" flipH="1">
            <a:off x="1399622" y="1285248"/>
            <a:ext cx="1474388" cy="147438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-392637" y="1742929"/>
            <a:ext cx="944998" cy="944998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8900000" flipH="1">
            <a:off x="-660002" y="2643715"/>
            <a:ext cx="2288802" cy="228879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18900000" flipH="1">
            <a:off x="1676057" y="2915468"/>
            <a:ext cx="965670" cy="965666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8900000" flipH="1">
            <a:off x="1290410" y="3754450"/>
            <a:ext cx="1962931" cy="196293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 rot="18900000" flipH="1">
            <a:off x="-300841" y="4428325"/>
            <a:ext cx="1750716" cy="1750715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 rot="18900000" flipH="1">
            <a:off x="866137" y="5554075"/>
            <a:ext cx="1474388" cy="147438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 rot="18900000" flipH="1">
            <a:off x="-281792" y="5808433"/>
            <a:ext cx="965670" cy="965666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9098280" y="1069897"/>
            <a:ext cx="2322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2"/>
                </a:solidFill>
                <a:latin typeface="+mj-lt"/>
                <a:ea typeface="+mj-ea"/>
              </a:rPr>
              <a:t>contents</a:t>
            </a:r>
            <a:endParaRPr lang="zh-CN" altLang="en-US" sz="2800" dirty="0">
              <a:solidFill>
                <a:schemeClr val="accent2"/>
              </a:solidFill>
              <a:latin typeface="+mj-lt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95403" y="287729"/>
            <a:ext cx="38748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dirty="0">
                <a:solidFill>
                  <a:schemeClr val="accent1"/>
                </a:solidFill>
                <a:latin typeface="+mj-ea"/>
                <a:ea typeface="+mj-ea"/>
              </a:rPr>
              <a:t>目录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8302171" y="1054656"/>
            <a:ext cx="3017337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/>
          <p:cNvSpPr/>
          <p:nvPr/>
        </p:nvSpPr>
        <p:spPr>
          <a:xfrm rot="18900000" flipH="1">
            <a:off x="556414" y="6255536"/>
            <a:ext cx="944998" cy="944998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H="1">
            <a:off x="-398766" y="5691461"/>
            <a:ext cx="1199616" cy="1199612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548937" y="1549575"/>
            <a:ext cx="106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85000"/>
                  </a:schemeClr>
                </a:solidFill>
              </a:rPr>
              <a:t>1</a:t>
            </a:r>
            <a:endParaRPr lang="zh-CN" altLang="en-US" sz="7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172450" y="2085413"/>
            <a:ext cx="32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+mj-ea"/>
                <a:ea typeface="+mj-ea"/>
              </a:rPr>
              <a:t>项目提出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9548937" y="2828219"/>
            <a:ext cx="106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85000"/>
                  </a:schemeClr>
                </a:solidFill>
              </a:rPr>
              <a:t>2</a:t>
            </a:r>
            <a:endParaRPr lang="zh-CN" altLang="en-US" sz="7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221980" y="3347913"/>
            <a:ext cx="32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+mj-ea"/>
                <a:ea typeface="+mj-ea"/>
              </a:rPr>
              <a:t>预期成果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9548937" y="4106863"/>
            <a:ext cx="106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85000"/>
                  </a:schemeClr>
                </a:solidFill>
              </a:rPr>
              <a:t>3</a:t>
            </a:r>
            <a:endParaRPr lang="zh-CN" altLang="en-US" sz="7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72450" y="4642701"/>
            <a:ext cx="3248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+mj-ea"/>
                <a:ea typeface="+mj-ea"/>
              </a:rPr>
              <a:t>成果展示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9548937" y="5385507"/>
            <a:ext cx="106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1">
                    <a:lumMod val="85000"/>
                  </a:schemeClr>
                </a:solidFill>
              </a:rPr>
              <a:t>4</a:t>
            </a:r>
            <a:endParaRPr lang="zh-CN" altLang="en-US" sz="72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915275" y="5921345"/>
            <a:ext cx="3505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latin typeface="+mj-ea"/>
                <a:ea typeface="+mj-ea"/>
              </a:rPr>
              <a:t>总结以及期望</a:t>
            </a:r>
          </a:p>
        </p:txBody>
      </p:sp>
    </p:spTree>
    <p:extLst>
      <p:ext uri="{BB962C8B-B14F-4D97-AF65-F5344CB8AC3E}">
        <p14:creationId xmlns:p14="http://schemas.microsoft.com/office/powerpoint/2010/main" val="324253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8" grpId="0"/>
      <p:bldP spid="15" grpId="0"/>
      <p:bldP spid="14" grpId="0"/>
      <p:bldP spid="43" grpId="0"/>
      <p:bldP spid="44" grpId="0"/>
      <p:bldP spid="46" grpId="0"/>
      <p:bldP spid="47" grpId="0"/>
      <p:bldP spid="49" grpId="0"/>
      <p:bldP spid="5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总结与期望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602C17D-7D1E-4032-98C1-A5E73F326D9A}"/>
              </a:ext>
            </a:extLst>
          </p:cNvPr>
          <p:cNvSpPr txBox="1"/>
          <p:nvPr/>
        </p:nvSpPr>
        <p:spPr>
          <a:xfrm>
            <a:off x="1605260" y="151661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机器学习相册处理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85AF8A-1723-458D-BBE9-86A552F54CE9}"/>
              </a:ext>
            </a:extLst>
          </p:cNvPr>
          <p:cNvSpPr txBox="1"/>
          <p:nvPr/>
        </p:nvSpPr>
        <p:spPr>
          <a:xfrm>
            <a:off x="1933760" y="386715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电子宠物功能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E69496-504B-4257-9450-74DC04413343}"/>
              </a:ext>
            </a:extLst>
          </p:cNvPr>
          <p:cNvSpPr txBox="1"/>
          <p:nvPr/>
        </p:nvSpPr>
        <p:spPr>
          <a:xfrm>
            <a:off x="8162925" y="38671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外观设计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8FB1A6-7BF0-4C05-BF14-1999865462DC}"/>
              </a:ext>
            </a:extLst>
          </p:cNvPr>
          <p:cNvSpPr txBox="1"/>
          <p:nvPr/>
        </p:nvSpPr>
        <p:spPr>
          <a:xfrm>
            <a:off x="7932093" y="15166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用户的安全性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D3431F7-2E75-4FE1-8A9A-09ED1FA99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2093" y="4387359"/>
            <a:ext cx="1961372" cy="16839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5E6CE97-88C4-4396-A968-BF9B66EF7CA4}"/>
              </a:ext>
            </a:extLst>
          </p:cNvPr>
          <p:cNvSpPr txBox="1"/>
          <p:nvPr/>
        </p:nvSpPr>
        <p:spPr>
          <a:xfrm>
            <a:off x="7057747" y="2109311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当前采用：哈希算法</a:t>
            </a:r>
            <a:r>
              <a:rPr lang="en-US" altLang="zh-CN" dirty="0"/>
              <a:t>+</a:t>
            </a:r>
            <a:r>
              <a:rPr lang="zh-CN" altLang="en-US" dirty="0"/>
              <a:t>防碰撞检测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B3298D6-2CD2-40FB-80F9-7F7CC4AF48FE}"/>
              </a:ext>
            </a:extLst>
          </p:cNvPr>
          <p:cNvSpPr txBox="1"/>
          <p:nvPr/>
        </p:nvSpPr>
        <p:spPr>
          <a:xfrm>
            <a:off x="1891616" y="457200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更丰富的互动功能</a:t>
            </a:r>
            <a:endParaRPr lang="en-US" altLang="zh-CN" dirty="0"/>
          </a:p>
          <a:p>
            <a:r>
              <a:rPr lang="zh-CN" altLang="en-US" dirty="0"/>
              <a:t>更强大的语料分析</a:t>
            </a:r>
            <a:endParaRPr lang="en-US" altLang="zh-CN" dirty="0"/>
          </a:p>
          <a:p>
            <a:r>
              <a:rPr lang="zh-CN" altLang="en-US" dirty="0"/>
              <a:t>更生动的动画形象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79A2B0-96B8-4B50-B1BA-558DD4C72FD9}"/>
              </a:ext>
            </a:extLst>
          </p:cNvPr>
          <p:cNvSpPr txBox="1"/>
          <p:nvPr/>
        </p:nvSpPr>
        <p:spPr>
          <a:xfrm>
            <a:off x="1717934" y="2062460"/>
            <a:ext cx="38956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图片分类：支持向量机</a:t>
            </a:r>
            <a:r>
              <a:rPr lang="en-US" altLang="zh-CN" dirty="0"/>
              <a:t>/SIFT</a:t>
            </a:r>
            <a:r>
              <a:rPr lang="zh-CN" altLang="en-US" dirty="0"/>
              <a:t>稠密算法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图片搜索：建立图像索引数据库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提高速度：算法改进与分布式系统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31669982"/>
      </p:ext>
    </p:extLst>
  </p:cSld>
  <p:clrMapOvr>
    <a:masterClrMapping/>
  </p:clrMapOvr>
  <p:transition spd="med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/>
          <p:cNvSpPr/>
          <p:nvPr/>
        </p:nvSpPr>
        <p:spPr>
          <a:xfrm rot="18900000" flipH="1">
            <a:off x="1466318" y="-338005"/>
            <a:ext cx="1750716" cy="1750715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 rot="18900000" flipH="1">
            <a:off x="-275789" y="-280336"/>
            <a:ext cx="2301188" cy="2301184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: 圆角 11"/>
          <p:cNvSpPr/>
          <p:nvPr/>
        </p:nvSpPr>
        <p:spPr>
          <a:xfrm rot="18900000" flipH="1">
            <a:off x="514168" y="1313670"/>
            <a:ext cx="1962931" cy="196293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: 圆角 12"/>
          <p:cNvSpPr/>
          <p:nvPr/>
        </p:nvSpPr>
        <p:spPr>
          <a:xfrm rot="18900000" flipH="1">
            <a:off x="1399622" y="1285248"/>
            <a:ext cx="1474388" cy="147438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/>
          <p:cNvSpPr/>
          <p:nvPr/>
        </p:nvSpPr>
        <p:spPr>
          <a:xfrm rot="18900000" flipH="1">
            <a:off x="-392637" y="1742929"/>
            <a:ext cx="944998" cy="944998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/>
          <p:cNvSpPr/>
          <p:nvPr/>
        </p:nvSpPr>
        <p:spPr>
          <a:xfrm rot="18900000" flipH="1">
            <a:off x="-660002" y="2643715"/>
            <a:ext cx="2288802" cy="228879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/>
          <p:cNvSpPr/>
          <p:nvPr/>
        </p:nvSpPr>
        <p:spPr>
          <a:xfrm rot="18900000" flipH="1">
            <a:off x="1676057" y="2915468"/>
            <a:ext cx="965670" cy="965666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 rot="18900000" flipH="1">
            <a:off x="1290410" y="3754450"/>
            <a:ext cx="1962931" cy="1962930"/>
          </a:xfrm>
          <a:prstGeom prst="roundRect">
            <a:avLst>
              <a:gd name="adj" fmla="val 4180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: 圆角 21"/>
          <p:cNvSpPr/>
          <p:nvPr/>
        </p:nvSpPr>
        <p:spPr>
          <a:xfrm rot="18900000" flipH="1">
            <a:off x="-300841" y="4428325"/>
            <a:ext cx="1750716" cy="1750715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/>
          <p:cNvSpPr/>
          <p:nvPr/>
        </p:nvSpPr>
        <p:spPr>
          <a:xfrm rot="18900000" flipH="1">
            <a:off x="866137" y="5554075"/>
            <a:ext cx="1474388" cy="1474382"/>
          </a:xfrm>
          <a:prstGeom prst="roundRect">
            <a:avLst>
              <a:gd name="adj" fmla="val 11160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/>
          <p:cNvSpPr/>
          <p:nvPr/>
        </p:nvSpPr>
        <p:spPr>
          <a:xfrm rot="18900000" flipH="1">
            <a:off x="-281792" y="5808433"/>
            <a:ext cx="965670" cy="965666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62002" y="2006480"/>
            <a:ext cx="84941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基于互联网</a:t>
            </a:r>
            <a:r>
              <a:rPr lang="en-US" altLang="zh-CN" sz="5400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+</a:t>
            </a:r>
            <a:r>
              <a:rPr lang="zh-CN" altLang="en-US" sz="5400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的电子宠物式</a:t>
            </a:r>
            <a:r>
              <a:rPr lang="zh-CN" altLang="en-US" sz="5400" b="1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成长相册记录系统</a:t>
            </a:r>
            <a:r>
              <a:rPr lang="zh-CN" altLang="en-US" sz="5400" dirty="0">
                <a:solidFill>
                  <a:schemeClr val="accent2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研发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8331610" y="5682053"/>
            <a:ext cx="27853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汇报人：王仕豪小组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830704" y="5989056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2018.5.9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/>
          <p:cNvSpPr/>
          <p:nvPr/>
        </p:nvSpPr>
        <p:spPr>
          <a:xfrm rot="18900000" flipH="1">
            <a:off x="556414" y="6255536"/>
            <a:ext cx="944998" cy="944998"/>
          </a:xfrm>
          <a:prstGeom prst="roundRect">
            <a:avLst>
              <a:gd name="adj" fmla="val 6899"/>
            </a:avLst>
          </a:prstGeom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: 圆角 25"/>
          <p:cNvSpPr/>
          <p:nvPr/>
        </p:nvSpPr>
        <p:spPr>
          <a:xfrm rot="18900000" flipH="1">
            <a:off x="-398766" y="5691461"/>
            <a:ext cx="1199616" cy="1199612"/>
          </a:xfrm>
          <a:prstGeom prst="roundRect">
            <a:avLst>
              <a:gd name="adj" fmla="val 8889"/>
            </a:avLst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schemeClr val="tx1">
                <a:lumMod val="65000"/>
                <a:lumOff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7941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4681468" cy="936732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/>
                  <a:cs typeface="+mn-cs"/>
                </a:endParaRPr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/>
                  <a:cs typeface="+mn-cs"/>
                </a:endParaRPr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/>
                  <a:cs typeface="+mn-cs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华文细黑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5" y="265195"/>
              <a:ext cx="357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dirty="0">
                  <a:solidFill>
                    <a:prstClr val="black"/>
                  </a:solidFill>
                  <a:latin typeface="方正北魏楷书简体"/>
                  <a:ea typeface="+mj-ea"/>
                </a:rPr>
                <a:t>项目</a:t>
              </a: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北魏楷书简体"/>
                  <a:ea typeface="+mj-ea"/>
                  <a:cs typeface="+mn-cs"/>
                </a:rPr>
                <a:t>提出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E94FFF3D-F387-4449-9FC2-F0031214A3C6}"/>
              </a:ext>
            </a:extLst>
          </p:cNvPr>
          <p:cNvSpPr/>
          <p:nvPr/>
        </p:nvSpPr>
        <p:spPr>
          <a:xfrm>
            <a:off x="7191826" y="2363342"/>
            <a:ext cx="37299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33350" marR="386715" indent="133350" algn="just"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照片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易受损易丢失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存储的照片有限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存储不便捷，要冲洗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1" name="Picture 2" descr="âå®¶åº­ç¸åâçå¾çæç´¢ç»æ">
            <a:extLst>
              <a:ext uri="{FF2B5EF4-FFF2-40B4-BE49-F238E27FC236}">
                <a16:creationId xmlns:a16="http://schemas.microsoft.com/office/drawing/2014/main" id="{83272B0B-DE99-4E78-8E8F-437808376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497" y="867113"/>
            <a:ext cx="3686546" cy="210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âå®¶åº­ç¸åâçå¾çæç´¢ç»æ">
            <a:extLst>
              <a:ext uri="{FF2B5EF4-FFF2-40B4-BE49-F238E27FC236}">
                <a16:creationId xmlns:a16="http://schemas.microsoft.com/office/drawing/2014/main" id="{10AAB58B-C69B-4E62-B977-5044052E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744" y="2049447"/>
            <a:ext cx="2759106" cy="275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âå®¶åº­ç¸åâçå¾çæç´¢ç»æ">
            <a:extLst>
              <a:ext uri="{FF2B5EF4-FFF2-40B4-BE49-F238E27FC236}">
                <a16:creationId xmlns:a16="http://schemas.microsoft.com/office/drawing/2014/main" id="{CF0DF0F6-1A01-44EB-BD14-B41171DD2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258" y="3840670"/>
            <a:ext cx="3003321" cy="229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0F5BE5F9-13C2-4E39-B0CB-30B6EF9F727B}"/>
              </a:ext>
            </a:extLst>
          </p:cNvPr>
          <p:cNvSpPr txBox="1"/>
          <p:nvPr/>
        </p:nvSpPr>
        <p:spPr>
          <a:xfrm>
            <a:off x="7439487" y="1393796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实体相册 </a:t>
            </a:r>
            <a:r>
              <a:rPr lang="zh-CN" altLang="en-US" b="1" dirty="0"/>
              <a:t>缺点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1A09255-383B-4A3F-B3E0-7D49D3D97C8E}"/>
              </a:ext>
            </a:extLst>
          </p:cNvPr>
          <p:cNvSpPr txBox="1"/>
          <p:nvPr/>
        </p:nvSpPr>
        <p:spPr>
          <a:xfrm>
            <a:off x="4572001" y="94239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家庭相册：记录成长</a:t>
            </a:r>
          </a:p>
        </p:txBody>
      </p:sp>
    </p:spTree>
    <p:extLst>
      <p:ext uri="{BB962C8B-B14F-4D97-AF65-F5344CB8AC3E}">
        <p14:creationId xmlns:p14="http://schemas.microsoft.com/office/powerpoint/2010/main" val="29718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213069" y="-120985"/>
            <a:ext cx="4619649" cy="936732"/>
            <a:chOff x="-213069" y="-120985"/>
            <a:chExt cx="4619649" cy="936732"/>
          </a:xfrm>
        </p:grpSpPr>
        <p:grpSp>
          <p:nvGrpSpPr>
            <p:cNvPr id="2" name="组合 1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矩形: 圆角 2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矩形: 圆角 3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: 圆角 4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836066" y="312959"/>
              <a:ext cx="357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032" name="Picture 8" descr="âäºæå¡âçå¾çæç´¢ç»æ">
            <a:extLst>
              <a:ext uri="{FF2B5EF4-FFF2-40B4-BE49-F238E27FC236}">
                <a16:creationId xmlns:a16="http://schemas.microsoft.com/office/drawing/2014/main" id="{AAEFD4E2-91C1-4205-A0B5-7B4EC733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41" y="213366"/>
            <a:ext cx="32194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2D12E52-D30D-43E6-B462-344E42D0A2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769" y="3955017"/>
            <a:ext cx="1504087" cy="20955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846465-475F-4A33-A7EC-825C229A3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4066" y="4076700"/>
            <a:ext cx="2440698" cy="20955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82624C06-1105-45E0-9EA2-2365CB193600}"/>
              </a:ext>
            </a:extLst>
          </p:cNvPr>
          <p:cNvSpPr/>
          <p:nvPr/>
        </p:nvSpPr>
        <p:spPr>
          <a:xfrm>
            <a:off x="926791" y="312959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133350" marR="386715" indent="133350" algn="just">
              <a:spcAft>
                <a:spcPts val="0"/>
              </a:spcAft>
            </a:pPr>
            <a:r>
              <a:rPr lang="zh-CN" altLang="en-US" dirty="0"/>
              <a:t>云存储的 优势</a:t>
            </a:r>
            <a:endParaRPr lang="en-US" altLang="zh-CN" dirty="0"/>
          </a:p>
          <a:p>
            <a:pPr marL="133350" marR="386715" indent="133350" algn="just"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云服务的发展，内存空间不断扩大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移动设备的普及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操作方便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133350" marR="386715" indent="133350" algn="just"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交互性更强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4" name="Picture 10" descr="âwebâçå¾çæç´¢ç»æ">
            <a:extLst>
              <a:ext uri="{FF2B5EF4-FFF2-40B4-BE49-F238E27FC236}">
                <a16:creationId xmlns:a16="http://schemas.microsoft.com/office/drawing/2014/main" id="{40679BBD-9386-47A1-AAB5-3A0998F5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504" y="685800"/>
            <a:ext cx="1850994" cy="185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âwebâçå¾çæç´¢ç»æ">
            <a:extLst>
              <a:ext uri="{FF2B5EF4-FFF2-40B4-BE49-F238E27FC236}">
                <a16:creationId xmlns:a16="http://schemas.microsoft.com/office/drawing/2014/main" id="{754E25FC-B089-477E-B443-D5B61458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72" y="365040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箭头: 下 38">
            <a:extLst>
              <a:ext uri="{FF2B5EF4-FFF2-40B4-BE49-F238E27FC236}">
                <a16:creationId xmlns:a16="http://schemas.microsoft.com/office/drawing/2014/main" id="{47E7A15F-1305-4393-AA76-26FC77853CD8}"/>
              </a:ext>
            </a:extLst>
          </p:cNvPr>
          <p:cNvSpPr/>
          <p:nvPr/>
        </p:nvSpPr>
        <p:spPr>
          <a:xfrm rot="2556688">
            <a:off x="3384083" y="1653506"/>
            <a:ext cx="396981" cy="25962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箭头: 下 45">
            <a:extLst>
              <a:ext uri="{FF2B5EF4-FFF2-40B4-BE49-F238E27FC236}">
                <a16:creationId xmlns:a16="http://schemas.microsoft.com/office/drawing/2014/main" id="{6BB7F86F-4530-4818-B422-2A00433F9139}"/>
              </a:ext>
            </a:extLst>
          </p:cNvPr>
          <p:cNvSpPr/>
          <p:nvPr/>
        </p:nvSpPr>
        <p:spPr>
          <a:xfrm>
            <a:off x="5641045" y="2277818"/>
            <a:ext cx="454955" cy="1810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箭头: 下 46">
            <a:extLst>
              <a:ext uri="{FF2B5EF4-FFF2-40B4-BE49-F238E27FC236}">
                <a16:creationId xmlns:a16="http://schemas.microsoft.com/office/drawing/2014/main" id="{E7CC872F-D7DA-42CA-BC73-D015A6F0C079}"/>
              </a:ext>
            </a:extLst>
          </p:cNvPr>
          <p:cNvSpPr/>
          <p:nvPr/>
        </p:nvSpPr>
        <p:spPr>
          <a:xfrm rot="19023979">
            <a:off x="8037035" y="1744020"/>
            <a:ext cx="396981" cy="25962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80E2235-612C-4117-B73F-5FFEFA9DDE7C}"/>
              </a:ext>
            </a:extLst>
          </p:cNvPr>
          <p:cNvSpPr txBox="1"/>
          <p:nvPr/>
        </p:nvSpPr>
        <p:spPr>
          <a:xfrm>
            <a:off x="4860966" y="3585685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WEB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1E872419-55CA-4A2F-9E00-1FD7EB828E46}"/>
              </a:ext>
            </a:extLst>
          </p:cNvPr>
          <p:cNvSpPr txBox="1"/>
          <p:nvPr/>
        </p:nvSpPr>
        <p:spPr>
          <a:xfrm>
            <a:off x="1513327" y="358568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手机应用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DE903EC-EDC8-4A6D-9F83-4E8649F28406}"/>
              </a:ext>
            </a:extLst>
          </p:cNvPr>
          <p:cNvSpPr txBox="1"/>
          <p:nvPr/>
        </p:nvSpPr>
        <p:spPr>
          <a:xfrm>
            <a:off x="9500500" y="347821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嵌入式应用</a:t>
            </a:r>
          </a:p>
        </p:txBody>
      </p:sp>
    </p:spTree>
    <p:extLst>
      <p:ext uri="{BB962C8B-B14F-4D97-AF65-F5344CB8AC3E}">
        <p14:creationId xmlns:p14="http://schemas.microsoft.com/office/powerpoint/2010/main" val="142241601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4681468" cy="936732"/>
            <a:chOff x="-213069" y="-120985"/>
            <a:chExt cx="4681468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5" y="265195"/>
              <a:ext cx="357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预期成果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D302EEAB-AB9F-4B68-B6E4-9915D7D59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099" y="265195"/>
            <a:ext cx="7142624" cy="572574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36DDCED0-C843-4416-B28A-9F71E31ED0CB}"/>
              </a:ext>
            </a:extLst>
          </p:cNvPr>
          <p:cNvSpPr/>
          <p:nvPr/>
        </p:nvSpPr>
        <p:spPr>
          <a:xfrm>
            <a:off x="6409678" y="4119239"/>
            <a:ext cx="2521258" cy="1083076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559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213069" y="-120985"/>
            <a:ext cx="4619649" cy="936732"/>
            <a:chOff x="-213069" y="-120985"/>
            <a:chExt cx="4619649" cy="936732"/>
          </a:xfrm>
        </p:grpSpPr>
        <p:grpSp>
          <p:nvGrpSpPr>
            <p:cNvPr id="2" name="组合 1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矩形: 圆角 2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" name="矩形: 圆角 3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: 圆角 4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836066" y="312959"/>
              <a:ext cx="357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 dirty="0">
                <a:latin typeface="+mj-ea"/>
                <a:ea typeface="+mj-ea"/>
              </a:endParaRPr>
            </a:p>
          </p:txBody>
        </p:sp>
      </p:grpSp>
      <p:pic>
        <p:nvPicPr>
          <p:cNvPr id="1032" name="Picture 8" descr="âäºæå¡âçå¾çæç´¢ç»æ">
            <a:extLst>
              <a:ext uri="{FF2B5EF4-FFF2-40B4-BE49-F238E27FC236}">
                <a16:creationId xmlns:a16="http://schemas.microsoft.com/office/drawing/2014/main" id="{AAEFD4E2-91C1-4205-A0B5-7B4EC733C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041" y="213366"/>
            <a:ext cx="32194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âwebâçå¾çæç´¢ç»æ">
            <a:extLst>
              <a:ext uri="{FF2B5EF4-FFF2-40B4-BE49-F238E27FC236}">
                <a16:creationId xmlns:a16="http://schemas.microsoft.com/office/drawing/2014/main" id="{40679BBD-9386-47A1-AAB5-3A0998F58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807" y="426824"/>
            <a:ext cx="1850994" cy="1850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âwebâçå¾çæç´¢ç»æ">
            <a:extLst>
              <a:ext uri="{FF2B5EF4-FFF2-40B4-BE49-F238E27FC236}">
                <a16:creationId xmlns:a16="http://schemas.microsoft.com/office/drawing/2014/main" id="{754E25FC-B089-477E-B443-D5B61458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772" y="3650401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箭头: 下 45">
            <a:extLst>
              <a:ext uri="{FF2B5EF4-FFF2-40B4-BE49-F238E27FC236}">
                <a16:creationId xmlns:a16="http://schemas.microsoft.com/office/drawing/2014/main" id="{6BB7F86F-4530-4818-B422-2A00433F9139}"/>
              </a:ext>
            </a:extLst>
          </p:cNvPr>
          <p:cNvSpPr/>
          <p:nvPr/>
        </p:nvSpPr>
        <p:spPr>
          <a:xfrm>
            <a:off x="5641045" y="2277818"/>
            <a:ext cx="454955" cy="1810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80E2235-612C-4117-B73F-5FFEFA9DDE7C}"/>
              </a:ext>
            </a:extLst>
          </p:cNvPr>
          <p:cNvSpPr txBox="1"/>
          <p:nvPr/>
        </p:nvSpPr>
        <p:spPr>
          <a:xfrm>
            <a:off x="4860966" y="3585685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WEB</a:t>
            </a:r>
            <a:r>
              <a:rPr lang="zh-CN" altLang="en-US" dirty="0">
                <a:solidFill>
                  <a:srgbClr val="FF0000"/>
                </a:solidFill>
              </a:rPr>
              <a:t>以及服务器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F9D47C31-795F-469F-94B5-4A6A6B568F47}"/>
              </a:ext>
            </a:extLst>
          </p:cNvPr>
          <p:cNvGrpSpPr/>
          <p:nvPr/>
        </p:nvGrpSpPr>
        <p:grpSpPr>
          <a:xfrm>
            <a:off x="1223769" y="1653506"/>
            <a:ext cx="9850995" cy="4518694"/>
            <a:chOff x="1223769" y="1653506"/>
            <a:chExt cx="9850995" cy="4518694"/>
          </a:xfrm>
          <a:solidFill>
            <a:schemeClr val="accent1">
              <a:alpha val="0"/>
            </a:schemeClr>
          </a:solidFill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2D12E52-D30D-43E6-B462-344E42D0A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3769" y="3955017"/>
              <a:ext cx="1504087" cy="2095500"/>
            </a:xfrm>
            <a:prstGeom prst="rect">
              <a:avLst/>
            </a:prstGeom>
            <a:grpFill/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D3846465-475F-4A33-A7EC-825C229A3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34066" y="4076700"/>
              <a:ext cx="2440698" cy="2095500"/>
            </a:xfrm>
            <a:prstGeom prst="rect">
              <a:avLst/>
            </a:prstGeom>
            <a:grpFill/>
          </p:spPr>
        </p:pic>
        <p:sp>
          <p:nvSpPr>
            <p:cNvPr id="39" name="箭头: 下 38">
              <a:extLst>
                <a:ext uri="{FF2B5EF4-FFF2-40B4-BE49-F238E27FC236}">
                  <a16:creationId xmlns:a16="http://schemas.microsoft.com/office/drawing/2014/main" id="{47E7A15F-1305-4393-AA76-26FC77853CD8}"/>
                </a:ext>
              </a:extLst>
            </p:cNvPr>
            <p:cNvSpPr/>
            <p:nvPr/>
          </p:nvSpPr>
          <p:spPr>
            <a:xfrm rot="2556688">
              <a:off x="3384083" y="1653506"/>
              <a:ext cx="396981" cy="2596236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箭头: 下 46">
              <a:extLst>
                <a:ext uri="{FF2B5EF4-FFF2-40B4-BE49-F238E27FC236}">
                  <a16:creationId xmlns:a16="http://schemas.microsoft.com/office/drawing/2014/main" id="{E7CC872F-D7DA-42CA-BC73-D015A6F0C079}"/>
                </a:ext>
              </a:extLst>
            </p:cNvPr>
            <p:cNvSpPr/>
            <p:nvPr/>
          </p:nvSpPr>
          <p:spPr>
            <a:xfrm rot="19023979">
              <a:off x="8037035" y="1744020"/>
              <a:ext cx="396981" cy="2596236"/>
            </a:xfrm>
            <a:prstGeom prst="downArrow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1E872419-55CA-4A2F-9E00-1FD7EB828E46}"/>
                </a:ext>
              </a:extLst>
            </p:cNvPr>
            <p:cNvSpPr txBox="1"/>
            <p:nvPr/>
          </p:nvSpPr>
          <p:spPr>
            <a:xfrm>
              <a:off x="1513327" y="3585685"/>
              <a:ext cx="110799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手机应用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BDE903EC-EDC8-4A6D-9F83-4E8649F28406}"/>
                </a:ext>
              </a:extLst>
            </p:cNvPr>
            <p:cNvSpPr txBox="1"/>
            <p:nvPr/>
          </p:nvSpPr>
          <p:spPr>
            <a:xfrm>
              <a:off x="9500500" y="3478212"/>
              <a:ext cx="1338828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</a:rPr>
                <a:t>嵌入式应用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26662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成果展示</a:t>
              </a:r>
              <a:r>
                <a:rPr lang="en-US" altLang="zh-CN" sz="2400" dirty="0">
                  <a:latin typeface="+mj-ea"/>
                  <a:ea typeface="+mj-ea"/>
                </a:rPr>
                <a:t>—WEB</a:t>
              </a:r>
              <a:r>
                <a:rPr lang="zh-CN" altLang="en-US" sz="2400" dirty="0">
                  <a:latin typeface="+mj-ea"/>
                  <a:ea typeface="+mj-ea"/>
                </a:rPr>
                <a:t>网站以及服务器开发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8EEFE5B-4500-46EA-9AA6-E9034994C7DF}"/>
              </a:ext>
            </a:extLst>
          </p:cNvPr>
          <p:cNvSpPr txBox="1"/>
          <p:nvPr/>
        </p:nvSpPr>
        <p:spPr>
          <a:xfrm>
            <a:off x="1012056" y="1371045"/>
            <a:ext cx="52100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需求分析</a:t>
            </a:r>
            <a:endParaRPr lang="en-US" altLang="zh-CN" dirty="0"/>
          </a:p>
          <a:p>
            <a:r>
              <a:rPr lang="zh-CN" altLang="en-US" dirty="0"/>
              <a:t>数据库搭建：</a:t>
            </a:r>
            <a:r>
              <a:rPr lang="en-US" altLang="zh-CN" dirty="0" err="1"/>
              <a:t>linux</a:t>
            </a:r>
            <a:r>
              <a:rPr lang="zh-CN" altLang="en-US" dirty="0"/>
              <a:t>云下</a:t>
            </a:r>
            <a:r>
              <a:rPr lang="en-US" altLang="zh-CN" dirty="0" err="1"/>
              <a:t>java+tomcat+mysql</a:t>
            </a:r>
            <a:r>
              <a:rPr lang="zh-CN" altLang="en-US" dirty="0"/>
              <a:t>环境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D7969F3-E77B-468C-B314-84A879C14DE6}"/>
              </a:ext>
            </a:extLst>
          </p:cNvPr>
          <p:cNvSpPr txBox="1"/>
          <p:nvPr/>
        </p:nvSpPr>
        <p:spPr>
          <a:xfrm>
            <a:off x="1402673" y="2546363"/>
            <a:ext cx="3676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数据表对应的</a:t>
            </a:r>
            <a:r>
              <a:rPr lang="en-US" altLang="zh-CN" dirty="0"/>
              <a:t>Java web </a:t>
            </a:r>
            <a:r>
              <a:rPr lang="zh-CN" altLang="en-US" dirty="0"/>
              <a:t>功能分析：</a:t>
            </a:r>
            <a:endParaRPr lang="en-US" altLang="zh-CN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4E31391-4A32-40A4-BB37-64C7FE18AE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402372" y="928395"/>
            <a:ext cx="1695450" cy="14192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BC25E1F-EBAA-4A63-B560-164C18D617A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17" y="2017376"/>
            <a:ext cx="7495697" cy="404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5817066"/>
      </p:ext>
    </p:extLst>
  </p:cSld>
  <p:clrMapOvr>
    <a:masterClrMapping/>
  </p:clrMapOvr>
  <p:transition spd="med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成果展示</a:t>
              </a:r>
              <a:r>
                <a:rPr lang="en-US" altLang="zh-CN" sz="2400" dirty="0">
                  <a:latin typeface="+mj-ea"/>
                  <a:ea typeface="+mj-ea"/>
                </a:rPr>
                <a:t>—WEB</a:t>
              </a:r>
              <a:r>
                <a:rPr lang="zh-CN" altLang="en-US" sz="2400" dirty="0">
                  <a:latin typeface="+mj-ea"/>
                  <a:ea typeface="+mj-ea"/>
                </a:rPr>
                <a:t>网站以及服务器开发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DAA243F6-EC69-4CD0-83B7-04FDF423988D}"/>
              </a:ext>
            </a:extLst>
          </p:cNvPr>
          <p:cNvSpPr txBox="1"/>
          <p:nvPr/>
        </p:nvSpPr>
        <p:spPr>
          <a:xfrm>
            <a:off x="2859216" y="3873670"/>
            <a:ext cx="42082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三大功能：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上传图片到服务器文件中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获取并展示图片到前端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机器学习算法进行图片处理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BAE0DF-505B-4A17-A228-979B51A21F84}"/>
              </a:ext>
            </a:extLst>
          </p:cNvPr>
          <p:cNvSpPr txBox="1"/>
          <p:nvPr/>
        </p:nvSpPr>
        <p:spPr>
          <a:xfrm>
            <a:off x="836066" y="1605006"/>
            <a:ext cx="295626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表现层：</a:t>
            </a:r>
            <a:r>
              <a:rPr lang="en-US" altLang="zh-CN" dirty="0"/>
              <a:t>VIEW</a:t>
            </a:r>
          </a:p>
          <a:p>
            <a:r>
              <a:rPr lang="zh-CN" altLang="en-US" dirty="0"/>
              <a:t>语言：</a:t>
            </a:r>
            <a:r>
              <a:rPr lang="en-US" altLang="zh-CN" dirty="0" err="1"/>
              <a:t>jsp+Html+CSS+JavaScript</a:t>
            </a:r>
            <a:endParaRPr lang="en-US" altLang="zh-CN" dirty="0"/>
          </a:p>
          <a:p>
            <a:r>
              <a:rPr lang="zh-CN" altLang="en-US" dirty="0"/>
              <a:t>库：</a:t>
            </a:r>
            <a:r>
              <a:rPr lang="en-US" altLang="zh-CN" dirty="0" err="1"/>
              <a:t>Bootstrap+jQuery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86A870-3B03-4A68-B914-32EDBC2ED6C4}"/>
              </a:ext>
            </a:extLst>
          </p:cNvPr>
          <p:cNvSpPr txBox="1"/>
          <p:nvPr/>
        </p:nvSpPr>
        <p:spPr>
          <a:xfrm>
            <a:off x="8686424" y="1605006"/>
            <a:ext cx="2383986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业务逻辑层：</a:t>
            </a:r>
            <a:r>
              <a:rPr lang="en-US" altLang="zh-CN" dirty="0"/>
              <a:t>MODEL</a:t>
            </a:r>
          </a:p>
          <a:p>
            <a:r>
              <a:rPr lang="zh-CN" altLang="en-US" dirty="0"/>
              <a:t>处理具体业务逻辑</a:t>
            </a:r>
            <a:endParaRPr lang="en-US" altLang="zh-CN" dirty="0"/>
          </a:p>
          <a:p>
            <a:r>
              <a:rPr lang="en-US" altLang="zh-CN" dirty="0" err="1"/>
              <a:t>Javabean</a:t>
            </a:r>
            <a:r>
              <a:rPr lang="zh-CN" altLang="en-US" dirty="0"/>
              <a:t>形式进行</a:t>
            </a:r>
            <a:endParaRPr lang="en-US" altLang="zh-CN" dirty="0"/>
          </a:p>
          <a:p>
            <a:r>
              <a:rPr lang="zh-CN" altLang="en-US" dirty="0"/>
              <a:t>数据库操作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0A8A3CC-95B7-4B52-9CE1-4481046F9DC6}"/>
              </a:ext>
            </a:extLst>
          </p:cNvPr>
          <p:cNvSpPr txBox="1"/>
          <p:nvPr/>
        </p:nvSpPr>
        <p:spPr>
          <a:xfrm>
            <a:off x="5108256" y="1597826"/>
            <a:ext cx="2723823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控制层：</a:t>
            </a:r>
            <a:r>
              <a:rPr lang="en-US" altLang="zh-CN" dirty="0"/>
              <a:t>Control</a:t>
            </a:r>
          </a:p>
          <a:p>
            <a:r>
              <a:rPr lang="zh-CN" altLang="en-US" dirty="0"/>
              <a:t>通过</a:t>
            </a:r>
            <a:r>
              <a:rPr lang="en-US" altLang="zh-CN" dirty="0"/>
              <a:t>servlet</a:t>
            </a:r>
            <a:r>
              <a:rPr lang="zh-CN" altLang="en-US" dirty="0"/>
              <a:t>处理请求</a:t>
            </a:r>
            <a:endParaRPr lang="en-US" altLang="zh-CN" dirty="0"/>
          </a:p>
          <a:p>
            <a:r>
              <a:rPr lang="zh-CN" altLang="en-US" dirty="0"/>
              <a:t>并负责转发调用具体模型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80361F4-B714-46B4-B9A7-E235BAF61AFA}"/>
              </a:ext>
            </a:extLst>
          </p:cNvPr>
          <p:cNvSpPr txBox="1"/>
          <p:nvPr/>
        </p:nvSpPr>
        <p:spPr>
          <a:xfrm>
            <a:off x="8707182" y="4226345"/>
            <a:ext cx="238398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mysql</a:t>
            </a:r>
            <a:r>
              <a:rPr lang="zh-CN" altLang="en-US" dirty="0"/>
              <a:t>数据库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FAE3F84-7BAE-446F-A9DB-AA8C416498CE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>
            <a:off x="9878417" y="2805335"/>
            <a:ext cx="20758" cy="142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0AEF4E2C-612E-4E98-938D-83715E89D144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 flipV="1">
            <a:off x="3792329" y="2197991"/>
            <a:ext cx="1315927" cy="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856E77D-E241-413C-9E69-F3781DE45043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>
            <a:off x="7832079" y="2197991"/>
            <a:ext cx="854345" cy="7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33F0D2B-843A-4205-BBDA-C6C1B871D0F0}"/>
              </a:ext>
            </a:extLst>
          </p:cNvPr>
          <p:cNvSpPr txBox="1"/>
          <p:nvPr/>
        </p:nvSpPr>
        <p:spPr>
          <a:xfrm>
            <a:off x="9182393" y="3404586"/>
            <a:ext cx="696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jdbc</a:t>
            </a:r>
            <a:endParaRPr lang="zh-CN" altLang="en-US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2286CD59-5F2F-4E94-BD78-AF5B97366A12}"/>
              </a:ext>
            </a:extLst>
          </p:cNvPr>
          <p:cNvSpPr txBox="1"/>
          <p:nvPr/>
        </p:nvSpPr>
        <p:spPr>
          <a:xfrm>
            <a:off x="2859216" y="3314149"/>
            <a:ext cx="32367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FILTER+FORM</a:t>
            </a:r>
            <a:r>
              <a:rPr lang="zh-CN" altLang="en-US" dirty="0"/>
              <a:t>表单验证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C4BABC1E-FD7D-470A-B422-C0D473559FC1}"/>
              </a:ext>
            </a:extLst>
          </p:cNvPr>
          <p:cNvSpPr txBox="1"/>
          <p:nvPr/>
        </p:nvSpPr>
        <p:spPr>
          <a:xfrm>
            <a:off x="8124090" y="496027"/>
            <a:ext cx="1058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MVC</a:t>
            </a:r>
            <a:endParaRPr lang="zh-CN" altLang="en-US" sz="2800" b="1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F5EC5E9-B8D5-481D-BFDC-BB8C6786947B}"/>
              </a:ext>
            </a:extLst>
          </p:cNvPr>
          <p:cNvCxnSpPr/>
          <p:nvPr/>
        </p:nvCxnSpPr>
        <p:spPr>
          <a:xfrm flipH="1">
            <a:off x="7832079" y="2441359"/>
            <a:ext cx="8543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A417179C-9CDD-437F-8499-B61F7F19650C}"/>
              </a:ext>
            </a:extLst>
          </p:cNvPr>
          <p:cNvCxnSpPr/>
          <p:nvPr/>
        </p:nvCxnSpPr>
        <p:spPr>
          <a:xfrm flipV="1">
            <a:off x="10182687" y="2805335"/>
            <a:ext cx="0" cy="1421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C11B627C-36D3-42AC-9671-FFB3E78BDD44}"/>
              </a:ext>
            </a:extLst>
          </p:cNvPr>
          <p:cNvCxnSpPr/>
          <p:nvPr/>
        </p:nvCxnSpPr>
        <p:spPr>
          <a:xfrm flipH="1">
            <a:off x="3792329" y="1935332"/>
            <a:ext cx="13159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D0DF44B9-31B4-4DEA-827A-80980B7C45C3}"/>
              </a:ext>
            </a:extLst>
          </p:cNvPr>
          <p:cNvCxnSpPr/>
          <p:nvPr/>
        </p:nvCxnSpPr>
        <p:spPr>
          <a:xfrm>
            <a:off x="2201662" y="1180730"/>
            <a:ext cx="0" cy="42427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7435A333-6BE6-4630-9767-13B2345D8E4E}"/>
              </a:ext>
            </a:extLst>
          </p:cNvPr>
          <p:cNvCxnSpPr/>
          <p:nvPr/>
        </p:nvCxnSpPr>
        <p:spPr>
          <a:xfrm>
            <a:off x="2192784" y="1180730"/>
            <a:ext cx="770639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4C8FDF04-5315-404C-AA3C-97419D8B5275}"/>
              </a:ext>
            </a:extLst>
          </p:cNvPr>
          <p:cNvCxnSpPr>
            <a:endCxn id="13" idx="0"/>
          </p:cNvCxnSpPr>
          <p:nvPr/>
        </p:nvCxnSpPr>
        <p:spPr>
          <a:xfrm>
            <a:off x="9878417" y="1180730"/>
            <a:ext cx="0" cy="424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EAE5836B-D9B3-41A5-BFAA-463F0F6008A1}"/>
              </a:ext>
            </a:extLst>
          </p:cNvPr>
          <p:cNvSpPr txBox="1"/>
          <p:nvPr/>
        </p:nvSpPr>
        <p:spPr>
          <a:xfrm>
            <a:off x="3809474" y="1905317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GET/POST</a:t>
            </a:r>
            <a:endParaRPr lang="zh-CN" altLang="en-US" dirty="0"/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3037A788-0822-47E1-8089-1198F3C0A048}"/>
              </a:ext>
            </a:extLst>
          </p:cNvPr>
          <p:cNvCxnSpPr>
            <a:stCxn id="43" idx="0"/>
          </p:cNvCxnSpPr>
          <p:nvPr/>
        </p:nvCxnSpPr>
        <p:spPr>
          <a:xfrm flipV="1">
            <a:off x="4477608" y="2197991"/>
            <a:ext cx="0" cy="1116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629758"/>
      </p:ext>
    </p:extLst>
  </p:cSld>
  <p:clrMapOvr>
    <a:masterClrMapping/>
  </p:clrMapOvr>
  <p:transition spd="med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图片 66">
            <a:extLst>
              <a:ext uri="{FF2B5EF4-FFF2-40B4-BE49-F238E27FC236}">
                <a16:creationId xmlns:a16="http://schemas.microsoft.com/office/drawing/2014/main" id="{53779BEB-654E-4F95-A405-A636C7CCC4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51229" y="1139812"/>
            <a:ext cx="5274310" cy="275907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-213069" y="-120985"/>
            <a:ext cx="7048874" cy="936732"/>
            <a:chOff x="-213069" y="-120985"/>
            <a:chExt cx="7048874" cy="936732"/>
          </a:xfrm>
        </p:grpSpPr>
        <p:grpSp>
          <p:nvGrpSpPr>
            <p:cNvPr id="3" name="组合 2"/>
            <p:cNvGrpSpPr/>
            <p:nvPr/>
          </p:nvGrpSpPr>
          <p:grpSpPr>
            <a:xfrm>
              <a:off x="-213069" y="-120985"/>
              <a:ext cx="956414" cy="936732"/>
              <a:chOff x="1676286" y="1582845"/>
              <a:chExt cx="2360608" cy="231203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" name="矩形: 圆角 4"/>
              <p:cNvSpPr/>
              <p:nvPr/>
            </p:nvSpPr>
            <p:spPr>
              <a:xfrm rot="18900000" flipH="1">
                <a:off x="1676286" y="1876147"/>
                <a:ext cx="1162606" cy="1162604"/>
              </a:xfrm>
              <a:prstGeom prst="roundRect">
                <a:avLst>
                  <a:gd name="adj" fmla="val 4180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" name="矩形: 圆角 5"/>
              <p:cNvSpPr/>
              <p:nvPr/>
            </p:nvSpPr>
            <p:spPr>
              <a:xfrm rot="18900000" flipH="1">
                <a:off x="2483028" y="1582845"/>
                <a:ext cx="1359282" cy="1359278"/>
              </a:xfrm>
              <a:prstGeom prst="roundRect">
                <a:avLst>
                  <a:gd name="adj" fmla="val 4180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矩形: 圆角 6"/>
              <p:cNvSpPr/>
              <p:nvPr/>
            </p:nvSpPr>
            <p:spPr>
              <a:xfrm rot="18900000" flipH="1">
                <a:off x="2031810" y="2552405"/>
                <a:ext cx="1342472" cy="1342470"/>
              </a:xfrm>
              <a:prstGeom prst="roundRect">
                <a:avLst>
                  <a:gd name="adj" fmla="val 4180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18900000" flipH="1">
                <a:off x="2931896" y="2450393"/>
                <a:ext cx="1104998" cy="1104992"/>
              </a:xfrm>
              <a:prstGeom prst="roundRect">
                <a:avLst>
                  <a:gd name="adj" fmla="val 41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50800" dist="38100" dir="2700000" algn="tl" rotWithShape="0">
                  <a:schemeClr val="tx1">
                    <a:lumMod val="65000"/>
                    <a:lumOff val="35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897884" y="265195"/>
              <a:ext cx="59379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j-ea"/>
                  <a:ea typeface="+mj-ea"/>
                </a:rPr>
                <a:t>成果展示</a:t>
              </a:r>
              <a:r>
                <a:rPr lang="en-US" altLang="zh-CN" sz="2400" dirty="0">
                  <a:latin typeface="+mj-ea"/>
                  <a:ea typeface="+mj-ea"/>
                </a:rPr>
                <a:t>—WEB</a:t>
              </a:r>
              <a:r>
                <a:rPr lang="zh-CN" altLang="en-US" sz="2400" dirty="0">
                  <a:latin typeface="+mj-ea"/>
                  <a:ea typeface="+mj-ea"/>
                </a:rPr>
                <a:t>网站以及服务器开发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F773A821-57DA-4FB9-B0E2-77E8AAD3921C}"/>
              </a:ext>
            </a:extLst>
          </p:cNvPr>
          <p:cNvSpPr txBox="1"/>
          <p:nvPr/>
        </p:nvSpPr>
        <p:spPr>
          <a:xfrm>
            <a:off x="6507331" y="401591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http://47.106.11.84</a:t>
            </a:r>
            <a:endParaRPr lang="zh-CN" altLang="en-US" dirty="0"/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1B84B6F1-139C-4DBC-9C25-7319020CEB0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06767" y="1143752"/>
            <a:ext cx="5274310" cy="276923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ED335862-8231-45D9-B553-EE94F10BB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077" y="3429000"/>
            <a:ext cx="5278768" cy="2772075"/>
          </a:xfrm>
          <a:prstGeom prst="rect">
            <a:avLst/>
          </a:prstGeom>
        </p:spPr>
      </p:pic>
      <p:pic>
        <p:nvPicPr>
          <p:cNvPr id="66" name="图片 65">
            <a:extLst>
              <a:ext uri="{FF2B5EF4-FFF2-40B4-BE49-F238E27FC236}">
                <a16:creationId xmlns:a16="http://schemas.microsoft.com/office/drawing/2014/main" id="{48E5CA8D-ACEF-469F-8EF9-798892FB2CA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052996" y="3504106"/>
            <a:ext cx="5274310" cy="27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714100"/>
      </p:ext>
    </p:extLst>
  </p:cSld>
  <p:clrMapOvr>
    <a:masterClrMapping/>
  </p:clrMapOvr>
  <p:transition spd="med">
    <p:push/>
  </p:transition>
</p:sld>
</file>

<file path=ppt/theme/theme1.xml><?xml version="1.0" encoding="utf-8"?>
<a:theme xmlns:a="http://schemas.openxmlformats.org/drawingml/2006/main" name="第一PPT，www.1ppt.com">
  <a:themeElements>
    <a:clrScheme name="商务0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476B5"/>
      </a:accent1>
      <a:accent2>
        <a:srgbClr val="45B058"/>
      </a:accent2>
      <a:accent3>
        <a:srgbClr val="364D76"/>
      </a:accent3>
      <a:accent4>
        <a:srgbClr val="FAFAFA"/>
      </a:accent4>
      <a:accent5>
        <a:srgbClr val="1D2E4B"/>
      </a:accent5>
      <a:accent6>
        <a:srgbClr val="70AD47"/>
      </a:accent6>
      <a:hlink>
        <a:srgbClr val="0563C1"/>
      </a:hlink>
      <a:folHlink>
        <a:srgbClr val="954F72"/>
      </a:folHlink>
    </a:clrScheme>
    <a:fontScheme name="我的字体1">
      <a:majorFont>
        <a:latin typeface="Nexa Bold"/>
        <a:ea typeface="方正北魏楷书简体"/>
        <a:cs typeface=""/>
      </a:majorFont>
      <a:minorFont>
        <a:latin typeface="华文细黑"/>
        <a:ea typeface="汉仪中等线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2349</TotalTime>
  <Words>526</Words>
  <Application>Microsoft Office PowerPoint</Application>
  <PresentationFormat>宽屏</PresentationFormat>
  <Paragraphs>133</Paragraphs>
  <Slides>21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Nexa Bold</vt:lpstr>
      <vt:lpstr>等线</vt:lpstr>
      <vt:lpstr>方正北魏楷书简体</vt:lpstr>
      <vt:lpstr>汉仪中等线简</vt:lpstr>
      <vt:lpstr>华文细黑</vt:lpstr>
      <vt:lpstr>时尚中黑简体</vt:lpstr>
      <vt:lpstr>宋体</vt:lpstr>
      <vt:lpstr>微软雅黑</vt:lpstr>
      <vt:lpstr>Arial</vt:lpstr>
      <vt:lpstr>Times New Roman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简洁圆角方块</dc:title>
  <dc:creator>第一PPT</dc:creator>
  <cp:keywords>www.1ppt.com</cp:keywords>
  <dc:description>www.1ppt.com</dc:description>
  <cp:lastModifiedBy>Ten Wang</cp:lastModifiedBy>
  <cp:revision>170</cp:revision>
  <dcterms:created xsi:type="dcterms:W3CDTF">2016-10-18T08:47:11Z</dcterms:created>
  <dcterms:modified xsi:type="dcterms:W3CDTF">2018-05-09T07:04:02Z</dcterms:modified>
</cp:coreProperties>
</file>